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6858000" cx="12192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Pacifico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gVFa/CRoqVj9IPZxIw12Yceu4Zm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ão Bel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7F1E4E-AC69-4DCB-BA53-E3DBAB3A51E0}">
  <a:tblStyle styleId="{8D7F1E4E-AC69-4DCB-BA53-E3DBAB3A51E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06222AC-2B97-4C96-AE7C-4C134CA9E6DB}" styleName="Table_1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E9E6"/>
          </a:solidFill>
        </a:fill>
      </a:tcStyle>
    </a:wholeTbl>
    <a:band1H>
      <a:tcTxStyle b="off" i="off"/>
      <a:tcStyle>
        <a:fill>
          <a:solidFill>
            <a:srgbClr val="F7D1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7D1CA"/>
          </a:solidFill>
        </a:fill>
      </a:tcStyle>
    </a:band1V>
    <a:band2V>
      <a:tcTxStyle b="off" i="off"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oboto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oboto-italic.fntdata"/><Relationship Id="rId12" Type="http://schemas.openxmlformats.org/officeDocument/2006/relationships/slide" Target="slides/slide5.xml"/><Relationship Id="rId34" Type="http://schemas.openxmlformats.org/officeDocument/2006/relationships/font" Target="fonts/Roboto-bold.fntdata"/><Relationship Id="rId15" Type="http://schemas.openxmlformats.org/officeDocument/2006/relationships/slide" Target="slides/slide8.xml"/><Relationship Id="rId37" Type="http://schemas.openxmlformats.org/officeDocument/2006/relationships/font" Target="fonts/Pacifico-regular.fntdata"/><Relationship Id="rId14" Type="http://schemas.openxmlformats.org/officeDocument/2006/relationships/slide" Target="slides/slide7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customschemas.google.com/relationships/presentationmetadata" Target="meta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2-10T14:49:22.946">
    <p:pos x="6000" y="0"/>
    <p:text>Faltam fazer 1 Slide:
- Colocar Vídeo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ScAGvY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8ae20d08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f8ae20d08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8ee56cba2_0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f8ee56cba2_0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8ee56cba2_0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f8ee56cba2_0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fe478d4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f9fe478d4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8ee56cba2_0_5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f8ee56cba2_0_5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8ee56cba2_0_5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f8ee56cba2_0_5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9e30fd25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f9e30fd25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f9e30fd256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8ee56cba2_0_5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f8ee56cba2_0_5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9fe478d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f9fe478d4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590f80ea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f6590f80ea_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6590f80e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f6590f80e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f6590f80e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8ee56cba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f8ee56cba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4f6e4d61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104f6e4d61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6590f80e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f6590f80e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f6590f80ea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4f6e4d616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04f6e4d616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6ff066365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06ff066365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106ff066365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8ee56cba2_0_8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f8ee56cba2_0_8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f8ee56cba2_0_8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cb0e059c0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fcb0e059c0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8ee56cba2_0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f8ee56cba2_0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8ee56cba2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f8ee56cba2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f8ee56cba2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cb0e059c0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fcb0e059c0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9baaf250a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f9baaf250a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8ee56cba2_0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f8ee56cba2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f8ee56cba2_0_3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015423" cy="68660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1"/>
          <p:cNvSpPr txBox="1"/>
          <p:nvPr>
            <p:ph type="ctrTitle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2" type="body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15" name="Google Shape;15;p31"/>
          <p:cNvPicPr preferRelativeResize="0"/>
          <p:nvPr/>
        </p:nvPicPr>
        <p:blipFill rotWithShape="1">
          <a:blip r:embed="rId3">
            <a:alphaModFix/>
          </a:blip>
          <a:srcRect b="13308" l="3366" r="0" t="12244"/>
          <a:stretch/>
        </p:blipFill>
        <p:spPr>
          <a:xfrm>
            <a:off x="5712095" y="5645533"/>
            <a:ext cx="4748328" cy="86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Diseño personalizado">
  <p:cSld name="16_Diseño personalizado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9"/>
          <p:cNvSpPr/>
          <p:nvPr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" name="Google Shape;71;p39"/>
          <p:cNvSpPr txBox="1"/>
          <p:nvPr>
            <p:ph type="ctrTitle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39"/>
          <p:cNvSpPr txBox="1"/>
          <p:nvPr>
            <p:ph idx="1" type="subTitle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3" name="Google Shape;73;p39"/>
          <p:cNvSpPr txBox="1"/>
          <p:nvPr>
            <p:ph idx="2" type="body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74" name="Google Shape;74;p39"/>
          <p:cNvPicPr preferRelativeResize="0"/>
          <p:nvPr/>
        </p:nvPicPr>
        <p:blipFill rotWithShape="1">
          <a:blip r:embed="rId2">
            <a:alphaModFix/>
          </a:blip>
          <a:srcRect b="13308" l="3366" r="0" t="12244"/>
          <a:stretch/>
        </p:blipFill>
        <p:spPr>
          <a:xfrm>
            <a:off x="7016582" y="673802"/>
            <a:ext cx="4748328" cy="86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Diseño personalizado">
  <p:cSld name="17_Diseño personalizado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0"/>
          <p:cNvSpPr/>
          <p:nvPr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40"/>
          <p:cNvSpPr txBox="1"/>
          <p:nvPr>
            <p:ph type="ctrTitle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b="1" i="0" sz="5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40"/>
          <p:cNvSpPr txBox="1"/>
          <p:nvPr>
            <p:ph idx="1" type="subTitle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Google Shape;79;p40"/>
          <p:cNvSpPr txBox="1"/>
          <p:nvPr>
            <p:ph idx="2" type="body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80" name="Google Shape;80;p40"/>
          <p:cNvPicPr preferRelativeResize="0"/>
          <p:nvPr/>
        </p:nvPicPr>
        <p:blipFill rotWithShape="1">
          <a:blip r:embed="rId2">
            <a:alphaModFix/>
          </a:blip>
          <a:srcRect b="13308" l="3366" r="0" t="12244"/>
          <a:stretch/>
        </p:blipFill>
        <p:spPr>
          <a:xfrm>
            <a:off x="7229518" y="5578417"/>
            <a:ext cx="4748328" cy="86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s objetos">
  <p:cSld name="1_Dos objeto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3" name="Google Shape;8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6648"/>
            <a:ext cx="494270" cy="60089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1"/>
          <p:cNvSpPr txBox="1"/>
          <p:nvPr>
            <p:ph type="ctrTitle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41"/>
          <p:cNvSpPr txBox="1"/>
          <p:nvPr>
            <p:ph idx="1" type="subTitle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41"/>
          <p:cNvSpPr txBox="1"/>
          <p:nvPr>
            <p:ph idx="2" type="body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87" name="Google Shape;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145" y="5450411"/>
            <a:ext cx="5118410" cy="121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8199" y="5658456"/>
            <a:ext cx="3628724" cy="76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6651"/>
            <a:ext cx="493648" cy="60013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2"/>
          <p:cNvSpPr txBox="1"/>
          <p:nvPr>
            <p:ph type="ctrTitle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4800"/>
              <a:buFont typeface="Trebuchet MS"/>
              <a:buNone/>
              <a:defRPr b="1" i="0" sz="4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42"/>
          <p:cNvSpPr txBox="1"/>
          <p:nvPr>
            <p:ph idx="1" type="subTitle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Google Shape;93;p42"/>
          <p:cNvSpPr txBox="1"/>
          <p:nvPr>
            <p:ph idx="2" type="body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7C77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E97C7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Diseño personalizado">
  <p:cSld name="18_Diseño personalizad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"/>
          <p:cNvSpPr/>
          <p:nvPr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" name="Google Shape;96;p43"/>
          <p:cNvSpPr txBox="1"/>
          <p:nvPr>
            <p:ph type="ctrTitle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43"/>
          <p:cNvSpPr txBox="1"/>
          <p:nvPr>
            <p:ph idx="1" type="subTitle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8" name="Google Shape;98;p43"/>
          <p:cNvSpPr txBox="1"/>
          <p:nvPr>
            <p:ph idx="2" type="body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6F6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06F6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99" name="Google Shape;99;p43"/>
          <p:cNvPicPr preferRelativeResize="0"/>
          <p:nvPr/>
        </p:nvPicPr>
        <p:blipFill rotWithShape="1">
          <a:blip r:embed="rId2">
            <a:alphaModFix/>
          </a:blip>
          <a:srcRect b="13308" l="3366" r="0" t="12244"/>
          <a:stretch/>
        </p:blipFill>
        <p:spPr>
          <a:xfrm>
            <a:off x="2054495" y="5422358"/>
            <a:ext cx="4748328" cy="86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Diseño personalizado">
  <p:cSld name="19_Diseño personalizad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7518" y="332924"/>
            <a:ext cx="1035872" cy="5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476" y="-33038"/>
            <a:ext cx="6553314" cy="48314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4"/>
          <p:cNvSpPr txBox="1"/>
          <p:nvPr>
            <p:ph type="ctrTitle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b="1" i="0" sz="4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44"/>
          <p:cNvSpPr txBox="1"/>
          <p:nvPr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PT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Diseño personalizado">
  <p:cSld name="20_Diseño personalizad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30913" y="1816444"/>
            <a:ext cx="8738697" cy="504155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5"/>
          <p:cNvSpPr txBox="1"/>
          <p:nvPr>
            <p:ph type="ctrTitle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b="1" i="0" sz="4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45"/>
          <p:cNvSpPr txBox="1"/>
          <p:nvPr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PT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7518" y="332924"/>
            <a:ext cx="1035872" cy="55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Diseño personalizado">
  <p:cSld name="21_Diseño personalizado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/>
          <p:nvPr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46"/>
          <p:cNvSpPr txBox="1"/>
          <p:nvPr>
            <p:ph type="ctrTitle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b="1" i="0" sz="4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46"/>
          <p:cNvSpPr txBox="1"/>
          <p:nvPr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PT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7518" y="332924"/>
            <a:ext cx="1035872" cy="55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Diseño personalizado">
  <p:cSld name="22_Diseño personalizado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7"/>
          <p:cNvSpPr/>
          <p:nvPr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" name="Google Shape;117;p47"/>
          <p:cNvSpPr txBox="1"/>
          <p:nvPr>
            <p:ph type="ctrTitle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b="1" i="0" sz="4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47"/>
          <p:cNvSpPr txBox="1"/>
          <p:nvPr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PT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7518" y="332924"/>
            <a:ext cx="1035872" cy="55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ación">
  <p:cSld name="1_Comparació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41727" y="481792"/>
            <a:ext cx="1035872" cy="5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2424"/>
            <a:ext cx="444843" cy="58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8"/>
          <p:cNvSpPr txBox="1"/>
          <p:nvPr>
            <p:ph type="ctrTitle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Trebuchet MS"/>
              <a:buNone/>
              <a:defRPr b="1" i="0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48"/>
          <p:cNvSpPr txBox="1"/>
          <p:nvPr>
            <p:ph idx="1" type="subTitle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Google Shape;125;p48"/>
          <p:cNvSpPr txBox="1"/>
          <p:nvPr>
            <p:ph idx="2" type="body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Trebuchet MS"/>
              <a:buChar char="–"/>
              <a:defRPr b="0" i="0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Google Shape;126;p48"/>
          <p:cNvSpPr/>
          <p:nvPr>
            <p:ph idx="3" type="pic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48"/>
          <p:cNvSpPr txBox="1"/>
          <p:nvPr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PT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8"/>
          <p:cNvSpPr txBox="1"/>
          <p:nvPr>
            <p:ph idx="12" type="sldNum"/>
          </p:nvPr>
        </p:nvSpPr>
        <p:spPr>
          <a:xfrm>
            <a:off x="12356" y="6370253"/>
            <a:ext cx="4324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/>
          <p:nvPr>
            <p:ph type="ctrTitle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Trebuchet MS"/>
              <a:buNone/>
              <a:defRPr b="1" i="0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" type="subTitle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33"/>
          <p:cNvSpPr txBox="1"/>
          <p:nvPr>
            <p:ph idx="2" type="body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12356" y="6370253"/>
            <a:ext cx="4324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1" name="Google Shape;2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747587" cy="105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8866" y="175561"/>
            <a:ext cx="898427" cy="485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Diseño personalizado">
  <p:cSld name="24_Diseño personalizado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0"/>
          <p:cNvSpPr txBox="1"/>
          <p:nvPr>
            <p:ph type="ctrTitle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Trebuchet MS"/>
              <a:buNone/>
              <a:defRPr b="1" i="0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50"/>
          <p:cNvSpPr txBox="1"/>
          <p:nvPr>
            <p:ph idx="1" type="subTitle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2" name="Google Shape;132;p50"/>
          <p:cNvSpPr txBox="1"/>
          <p:nvPr>
            <p:ph idx="2" type="body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3" name="Google Shape;133;p50"/>
          <p:cNvSpPr txBox="1"/>
          <p:nvPr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PT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0"/>
          <p:cNvSpPr txBox="1"/>
          <p:nvPr>
            <p:ph idx="12" type="sldNum"/>
          </p:nvPr>
        </p:nvSpPr>
        <p:spPr>
          <a:xfrm>
            <a:off x="12356" y="6370253"/>
            <a:ext cx="4324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35" name="Google Shape;13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747587" cy="1059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0"/>
          <p:cNvSpPr txBox="1"/>
          <p:nvPr>
            <p:ph idx="3" type="body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6F6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06F6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137" name="Google Shape;1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4084" y="185457"/>
            <a:ext cx="1035872" cy="55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Diseño personalizado">
  <p:cSld name="25_Diseño personalizad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1"/>
          <p:cNvSpPr/>
          <p:nvPr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51"/>
          <p:cNvSpPr txBox="1"/>
          <p:nvPr>
            <p:ph type="ctrTitle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Trebuchet MS"/>
              <a:buNone/>
              <a:defRPr b="1" i="0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51"/>
          <p:cNvSpPr txBox="1"/>
          <p:nvPr>
            <p:ph idx="1" type="subTitle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2" name="Google Shape;142;p51"/>
          <p:cNvSpPr txBox="1"/>
          <p:nvPr>
            <p:ph idx="2" type="body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6F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06F6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Verdana"/>
              <a:buChar char="‒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3" name="Google Shape;143;p51"/>
          <p:cNvSpPr/>
          <p:nvPr>
            <p:ph idx="3" type="pic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51"/>
          <p:cNvSpPr txBox="1"/>
          <p:nvPr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PT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1"/>
          <p:cNvSpPr txBox="1"/>
          <p:nvPr>
            <p:ph idx="12" type="sldNum"/>
          </p:nvPr>
        </p:nvSpPr>
        <p:spPr>
          <a:xfrm>
            <a:off x="12356" y="6370253"/>
            <a:ext cx="579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46" name="Google Shape;14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54084" y="466506"/>
            <a:ext cx="1035872" cy="55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Diseño personalizado">
  <p:cSld name="26_Diseño personalizado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2"/>
          <p:cNvSpPr txBox="1"/>
          <p:nvPr>
            <p:ph type="ctrTitle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Trebuchet MS"/>
              <a:buNone/>
              <a:defRPr b="1" i="0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52"/>
          <p:cNvSpPr txBox="1"/>
          <p:nvPr>
            <p:ph idx="1" type="subTitle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0" name="Google Shape;150;p52"/>
          <p:cNvSpPr txBox="1"/>
          <p:nvPr>
            <p:ph idx="2" type="body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6F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06F6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1" name="Google Shape;151;p52"/>
          <p:cNvSpPr/>
          <p:nvPr>
            <p:ph idx="3" type="pic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52"/>
          <p:cNvSpPr txBox="1"/>
          <p:nvPr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PT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2"/>
          <p:cNvSpPr txBox="1"/>
          <p:nvPr>
            <p:ph idx="12" type="sldNum"/>
          </p:nvPr>
        </p:nvSpPr>
        <p:spPr>
          <a:xfrm>
            <a:off x="12356" y="6370253"/>
            <a:ext cx="5335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54" name="Google Shape;154;p52"/>
          <p:cNvSpPr/>
          <p:nvPr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5" name="Google Shape;155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91422" y="34165"/>
            <a:ext cx="1035872" cy="55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Diseño personalizado">
  <p:cSld name="27_Diseño personalizado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3"/>
          <p:cNvSpPr txBox="1"/>
          <p:nvPr>
            <p:ph type="ctrTitle"/>
          </p:nvPr>
        </p:nvSpPr>
        <p:spPr>
          <a:xfrm>
            <a:off x="1014241" y="54290"/>
            <a:ext cx="9516107" cy="410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53"/>
          <p:cNvSpPr txBox="1"/>
          <p:nvPr>
            <p:ph idx="1" type="subTitle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9" name="Google Shape;159;p53"/>
          <p:cNvSpPr txBox="1"/>
          <p:nvPr>
            <p:ph idx="2" type="body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6F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06F6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0" name="Google Shape;160;p53"/>
          <p:cNvSpPr txBox="1"/>
          <p:nvPr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PT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3"/>
          <p:cNvSpPr txBox="1"/>
          <p:nvPr>
            <p:ph idx="12" type="sldNum"/>
          </p:nvPr>
        </p:nvSpPr>
        <p:spPr>
          <a:xfrm>
            <a:off x="12356" y="6370253"/>
            <a:ext cx="560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2" name="Google Shape;162;p53"/>
          <p:cNvSpPr txBox="1"/>
          <p:nvPr>
            <p:ph idx="3" type="body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6F6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06F6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3" name="Google Shape;163;p53"/>
          <p:cNvSpPr/>
          <p:nvPr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4" name="Google Shape;16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91422" y="34165"/>
            <a:ext cx="1035872" cy="55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iseño personalizado">
  <p:cSld name="14_Diseño personalizad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type="ctrTitle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Trebuchet MS"/>
              <a:buNone/>
              <a:defRPr b="1" i="0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4"/>
          <p:cNvSpPr txBox="1"/>
          <p:nvPr>
            <p:ph idx="1" type="subTitle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2" type="body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12356" y="6370253"/>
            <a:ext cx="4324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8" name="Google Shape;2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747587" cy="105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3936" y="208723"/>
            <a:ext cx="543663" cy="53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Diseño personalizado">
  <p:cSld name="23_Diseño personalizad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54084" y="185457"/>
            <a:ext cx="1035872" cy="5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9"/>
          <p:cNvSpPr txBox="1"/>
          <p:nvPr>
            <p:ph type="ctrTitle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Trebuchet MS"/>
              <a:buNone/>
              <a:defRPr b="1" i="0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9"/>
          <p:cNvSpPr txBox="1"/>
          <p:nvPr>
            <p:ph idx="1" type="subTitle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" name="Google Shape;34;p49"/>
          <p:cNvSpPr txBox="1"/>
          <p:nvPr>
            <p:ph idx="2" type="body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5" name="Google Shape;35;p49"/>
          <p:cNvSpPr/>
          <p:nvPr>
            <p:ph idx="3" type="pic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9"/>
          <p:cNvSpPr txBox="1"/>
          <p:nvPr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PT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Internal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9"/>
          <p:cNvSpPr txBox="1"/>
          <p:nvPr>
            <p:ph idx="12" type="sldNum"/>
          </p:nvPr>
        </p:nvSpPr>
        <p:spPr>
          <a:xfrm>
            <a:off x="12356" y="6370253"/>
            <a:ext cx="4324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8" name="Google Shape;3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747587" cy="105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6651"/>
            <a:ext cx="493648" cy="6001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2"/>
          <p:cNvSpPr txBox="1"/>
          <p:nvPr>
            <p:ph type="ctrTitle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4800"/>
              <a:buFont typeface="Trebuchet MS"/>
              <a:buNone/>
              <a:defRPr b="1" i="0" sz="4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32"/>
          <p:cNvSpPr txBox="1"/>
          <p:nvPr>
            <p:ph idx="1" type="subTitle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7C77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E97C7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44" name="Google Shape;44;p32"/>
          <p:cNvPicPr preferRelativeResize="0"/>
          <p:nvPr/>
        </p:nvPicPr>
        <p:blipFill rotWithShape="1">
          <a:blip r:embed="rId3">
            <a:alphaModFix/>
          </a:blip>
          <a:srcRect b="13308" l="3366" r="0" t="12244"/>
          <a:stretch/>
        </p:blipFill>
        <p:spPr>
          <a:xfrm>
            <a:off x="803863" y="5645533"/>
            <a:ext cx="4748328" cy="86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/>
          <p:nvPr>
            <p:ph type="title"/>
          </p:nvPr>
        </p:nvSpPr>
        <p:spPr>
          <a:xfrm>
            <a:off x="953609" y="155576"/>
            <a:ext cx="9952516" cy="500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35"/>
          <p:cNvSpPr txBox="1"/>
          <p:nvPr>
            <p:ph idx="12" type="sldNum"/>
          </p:nvPr>
        </p:nvSpPr>
        <p:spPr>
          <a:xfrm>
            <a:off x="333375" y="6197323"/>
            <a:ext cx="5048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838200" y="1495425"/>
            <a:ext cx="10738282" cy="4647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Trebuchet MS"/>
              <a:buChar char="−"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9" name="Google Shape;49;p35"/>
          <p:cNvSpPr txBox="1"/>
          <p:nvPr>
            <p:ph idx="2" type="subTitle"/>
          </p:nvPr>
        </p:nvSpPr>
        <p:spPr>
          <a:xfrm>
            <a:off x="953609" y="713364"/>
            <a:ext cx="9952516" cy="362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50" name="Google Shape;5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12096" y="155576"/>
            <a:ext cx="769157" cy="41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015423" cy="686607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6"/>
          <p:cNvSpPr txBox="1"/>
          <p:nvPr>
            <p:ph type="ctrTitle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36"/>
          <p:cNvSpPr txBox="1"/>
          <p:nvPr>
            <p:ph idx="1" type="subTitle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5" name="Google Shape;55;p36"/>
          <p:cNvSpPr txBox="1"/>
          <p:nvPr>
            <p:ph idx="2" type="body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56" name="Google Shape;56;p36"/>
          <p:cNvPicPr preferRelativeResize="0"/>
          <p:nvPr/>
        </p:nvPicPr>
        <p:blipFill rotWithShape="1">
          <a:blip r:embed="rId3">
            <a:alphaModFix/>
          </a:blip>
          <a:srcRect b="13308" l="3366" r="0" t="12244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6936509" cy="686199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7"/>
          <p:cNvSpPr txBox="1"/>
          <p:nvPr>
            <p:ph type="ctrTitle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b="1" i="0" sz="4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37"/>
          <p:cNvSpPr txBox="1"/>
          <p:nvPr>
            <p:ph idx="1" type="subTitle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Google Shape;61;p37"/>
          <p:cNvSpPr txBox="1"/>
          <p:nvPr>
            <p:ph idx="2" type="body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62" name="Google Shape;62;p37"/>
          <p:cNvPicPr preferRelativeResize="0"/>
          <p:nvPr/>
        </p:nvPicPr>
        <p:blipFill rotWithShape="1">
          <a:blip r:embed="rId3">
            <a:alphaModFix/>
          </a:blip>
          <a:srcRect b="13308" l="938" r="0" t="12244"/>
          <a:stretch/>
        </p:blipFill>
        <p:spPr>
          <a:xfrm>
            <a:off x="5948219" y="5159228"/>
            <a:ext cx="5941534" cy="105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iseño personalizado">
  <p:cSld name="15_Diseño personalizad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8"/>
          <p:cNvSpPr/>
          <p:nvPr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" name="Google Shape;65;p38"/>
          <p:cNvSpPr txBox="1"/>
          <p:nvPr>
            <p:ph type="ctrTitle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  <a:defRPr b="1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38"/>
          <p:cNvSpPr txBox="1"/>
          <p:nvPr>
            <p:ph idx="1" type="subTitle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7" name="Google Shape;67;p38"/>
          <p:cNvSpPr txBox="1"/>
          <p:nvPr>
            <p:ph idx="2" type="body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68" name="Google Shape;68;p38"/>
          <p:cNvPicPr preferRelativeResize="0"/>
          <p:nvPr/>
        </p:nvPicPr>
        <p:blipFill rotWithShape="1">
          <a:blip r:embed="rId2">
            <a:alphaModFix/>
          </a:blip>
          <a:srcRect b="13308" l="3366" r="0" t="12244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62.png"/><Relationship Id="rId6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hyperlink" Target="http://www.youtube.com/watch?v=JhyoZ9pfEx0" TargetMode="External"/><Relationship Id="rId5" Type="http://schemas.openxmlformats.org/officeDocument/2006/relationships/image" Target="../media/image5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hyperlink" Target="https://jornaleconomico.sapo.pt/noticias/generosos-nos-portugueses-parece-que-nao-79411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hyperlink" Target="https://www.youtube.com/watch?v=Z52uuaTYXz4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JrmhBelo/Together-Now" TargetMode="External"/><Relationship Id="rId4" Type="http://schemas.openxmlformats.org/officeDocument/2006/relationships/hyperlink" Target="https://www.portugalvoluntario.pt/cs2i/homepage?dswid=8078" TargetMode="External"/><Relationship Id="rId5" Type="http://schemas.openxmlformats.org/officeDocument/2006/relationships/hyperlink" Target="https://www.plataformaongd.pt/quem-somos/ongd-associadas/lista-de-ongd-associadas" TargetMode="External"/><Relationship Id="rId6" Type="http://schemas.openxmlformats.org/officeDocument/2006/relationships/image" Target="../media/image48.png"/><Relationship Id="rId7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feverup.com/lisboa?utm_source=google&amp;utm_medium=cpc&amp;utm_campaign=home_lis&amp;gclid=CjwKCAjwndCKBhAkEiwAgSDKQRvxw_1ZSyhvPo-u_2mjyPNr22II0lHiVEYNMouKZEOZMbIeotBZPhoCJMEQAvD_BwE" TargetMode="External"/><Relationship Id="rId4" Type="http://schemas.openxmlformats.org/officeDocument/2006/relationships/hyperlink" Target="https://www.eventbrite.com" TargetMode="External"/><Relationship Id="rId9" Type="http://schemas.openxmlformats.org/officeDocument/2006/relationships/image" Target="../media/image40.png"/><Relationship Id="rId5" Type="http://schemas.openxmlformats.org/officeDocument/2006/relationships/hyperlink" Target="https://blueticket.meo.pt/" TargetMode="External"/><Relationship Id="rId6" Type="http://schemas.openxmlformats.org/officeDocument/2006/relationships/hyperlink" Target="https://www.meetup.com/lp/how-to-group-start?utm_medium=SEM&amp;utm_source=google&amp;utm_campaign=mmrk_adwords_orgacq_es_branded&amp;utm_term=group&amp;utm_content=lp_grp_v2&amp;gclid=CjwKCAjwndCKBhAkEiwAgSDKQe1gG-NDbb2QoTEXkEzTTssw87DLqA4gjCIS4K8smKCg5hCZb6npKxoCT7EQAvD_BwE" TargetMode="External"/><Relationship Id="rId7" Type="http://schemas.openxmlformats.org/officeDocument/2006/relationships/image" Target="../media/image38.png"/><Relationship Id="rId8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8ae20d08b_0_0"/>
          <p:cNvSpPr txBox="1"/>
          <p:nvPr>
            <p:ph type="ctrTitle"/>
          </p:nvPr>
        </p:nvSpPr>
        <p:spPr>
          <a:xfrm>
            <a:off x="0" y="1164600"/>
            <a:ext cx="5356800" cy="26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</a:pPr>
            <a:r>
              <a:rPr lang="pt-PT" sz="4000"/>
              <a:t>Together</a:t>
            </a:r>
            <a:endParaRPr sz="4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</a:pPr>
            <a:r>
              <a:rPr lang="pt-PT" sz="4000"/>
              <a:t>Now</a:t>
            </a:r>
            <a:endParaRPr/>
          </a:p>
        </p:txBody>
      </p:sp>
      <p:sp>
        <p:nvSpPr>
          <p:cNvPr id="170" name="Google Shape;170;gf8ae20d08b_0_0"/>
          <p:cNvSpPr txBox="1"/>
          <p:nvPr>
            <p:ph idx="1" type="subTitle"/>
          </p:nvPr>
        </p:nvSpPr>
        <p:spPr>
          <a:xfrm>
            <a:off x="0" y="2928550"/>
            <a:ext cx="5356800" cy="26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pt-PT" sz="2600"/>
              <a:t>Plataforma Portugal</a:t>
            </a:r>
            <a:endParaRPr sz="2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pt-PT" sz="2600"/>
              <a:t>Voluntário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71" name="Google Shape;171;gf8ae20d08b_0_0"/>
          <p:cNvSpPr txBox="1"/>
          <p:nvPr>
            <p:ph idx="2" type="body"/>
          </p:nvPr>
        </p:nvSpPr>
        <p:spPr>
          <a:xfrm>
            <a:off x="353317" y="5377596"/>
            <a:ext cx="4651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t-PT" sz="1800"/>
              <a:t>2021/2022</a:t>
            </a:r>
            <a:endParaRPr/>
          </a:p>
        </p:txBody>
      </p:sp>
      <p:pic>
        <p:nvPicPr>
          <p:cNvPr id="172" name="Google Shape;172;gf8ae20d08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962" y="2359725"/>
            <a:ext cx="3566497" cy="20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f8ae20d08b_0_0"/>
          <p:cNvSpPr txBox="1"/>
          <p:nvPr/>
        </p:nvSpPr>
        <p:spPr>
          <a:xfrm rot="628">
            <a:off x="6928728" y="2874738"/>
            <a:ext cx="16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PT" sz="24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Together</a:t>
            </a:r>
            <a:r>
              <a:rPr b="0" i="0" lang="pt-PT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f8ae20d08b_0_0"/>
          <p:cNvSpPr txBox="1"/>
          <p:nvPr/>
        </p:nvSpPr>
        <p:spPr>
          <a:xfrm>
            <a:off x="9072950" y="3429000"/>
            <a:ext cx="112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PT" sz="24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Now</a:t>
            </a:r>
            <a:endParaRPr b="0" i="0" sz="2400" u="none" cap="none" strike="noStrike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8ee56cba2_0_510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lang="pt-PT"/>
              <a:t>‹#›</a:t>
            </a:fld>
            <a:endParaRPr b="1"/>
          </a:p>
        </p:txBody>
      </p:sp>
      <p:sp>
        <p:nvSpPr>
          <p:cNvPr id="279" name="Google Shape;279;gf8ee56cba2_0_510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Processos de Negócio</a:t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gf8ee56cba2_0_510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 de Negócio Nº1 - Criação de um Evento </a:t>
            </a:r>
            <a:endParaRPr b="1" i="0" sz="20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gf8ee56cba2_0_510"/>
          <p:cNvSpPr txBox="1"/>
          <p:nvPr>
            <p:ph idx="2" type="body"/>
          </p:nvPr>
        </p:nvSpPr>
        <p:spPr>
          <a:xfrm>
            <a:off x="725550" y="1430375"/>
            <a:ext cx="10961400" cy="46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b="1" lang="pt-PT"/>
              <a:t>1) Criação de um Evento</a:t>
            </a:r>
            <a:endParaRPr b="1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pt-PT"/>
              <a:t>Assunções:</a:t>
            </a:r>
            <a:r>
              <a:rPr lang="pt-PT"/>
              <a:t> </a:t>
            </a:r>
            <a:r>
              <a:rPr lang="pt-PT" sz="1800"/>
              <a:t>Um Gestor de Evento, elegido por uma organização, realizou um pedido de criação de um evento para o nosso sistema, enviando juntamente os dados relativos ao mesmo.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pt-PT"/>
              <a:t>Descrição:</a:t>
            </a:r>
            <a:r>
              <a:rPr lang="pt-PT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800"/>
              <a:t>O sistema, ao receber um pedido para criação do evento, analisa-o juntamente com os detalhes relativos ao mesmo. Neste caso, o nosso sistema recebe a solicitação do formulário, que é apresentado ao utilizador quando ele se tenta registar no evento, proveniente da organização, e valida os dados do mesmo. Por último, o sistema finaliza a criação do Evento, definindo os pontos que o utilizador irá ganhar participando, e informa o Gestor que foi criado o Evento na nossa aplicação.</a:t>
            </a:r>
            <a:endParaRPr sz="1800">
              <a:highlight>
                <a:srgbClr val="FFE599"/>
              </a:highlight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PT" sz="1800"/>
              <a:t>- 	O sistema regista, num artefacto informacional, informação sobre o evento, os seus detalhes (ex: gestor de evento, nome, duração, morada, descrição, número de participantes máximo, beneficiário, data, hora de Início, hora de Fim, latitude e longitude do Evento).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solidFill>
                <a:srgbClr val="3A383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600">
              <a:solidFill>
                <a:srgbClr val="3A383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8ee56cba2_0_517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lang="pt-PT"/>
              <a:t>‹#›</a:t>
            </a:fld>
            <a:endParaRPr b="1"/>
          </a:p>
        </p:txBody>
      </p:sp>
      <p:sp>
        <p:nvSpPr>
          <p:cNvPr id="287" name="Google Shape;287;gf8ee56cba2_0_517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Processos de Negócio</a:t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gf8ee56cba2_0_517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 de Negócio Nº1 - Diagrama de Colaboração </a:t>
            </a:r>
            <a:endParaRPr b="1" i="0" sz="20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9" name="Google Shape;289;gf8ee56cba2_0_5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86196"/>
            <a:ext cx="11771602" cy="493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f9fe478d4a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001" y="1483400"/>
            <a:ext cx="1152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f9fe478d4a_1_1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lang="pt-PT"/>
              <a:t>‹#›</a:t>
            </a:fld>
            <a:endParaRPr b="1"/>
          </a:p>
        </p:txBody>
      </p:sp>
      <p:sp>
        <p:nvSpPr>
          <p:cNvPr id="296" name="Google Shape;296;gf9fe478d4a_1_1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Processos de Negócio</a:t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gf9fe478d4a_1_1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 de Negócio Nº1 - Diagrama de Colaboração (Sub-Processo)</a:t>
            </a:r>
            <a:endParaRPr b="1" i="0" sz="20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8" name="Google Shape;298;gf9fe478d4a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5027" y="5108429"/>
            <a:ext cx="558800" cy="53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f9fe478d4a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6400" y="4927274"/>
            <a:ext cx="1413424" cy="89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gf9fe478d4a_1_1"/>
          <p:cNvCxnSpPr/>
          <p:nvPr/>
        </p:nvCxnSpPr>
        <p:spPr>
          <a:xfrm>
            <a:off x="7976375" y="2257875"/>
            <a:ext cx="105600" cy="26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1" name="Google Shape;301;gf9fe478d4a_1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071" y="2251788"/>
            <a:ext cx="7884704" cy="2508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gf9fe478d4a_1_1"/>
          <p:cNvCxnSpPr/>
          <p:nvPr/>
        </p:nvCxnSpPr>
        <p:spPr>
          <a:xfrm>
            <a:off x="126600" y="4768950"/>
            <a:ext cx="7417200" cy="6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8ee56cba2_0_524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lang="pt-PT"/>
              <a:t>‹#›</a:t>
            </a:fld>
            <a:endParaRPr b="1"/>
          </a:p>
        </p:txBody>
      </p:sp>
      <p:sp>
        <p:nvSpPr>
          <p:cNvPr id="308" name="Google Shape;308;gf8ee56cba2_0_524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Processos de Negócio</a:t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gf8ee56cba2_0_524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 de Negócio Nº2 - Registar-se num Evento</a:t>
            </a:r>
            <a:endParaRPr b="1" i="0" sz="20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gf8ee56cba2_0_524"/>
          <p:cNvSpPr txBox="1"/>
          <p:nvPr/>
        </p:nvSpPr>
        <p:spPr>
          <a:xfrm>
            <a:off x="716275" y="1415150"/>
            <a:ext cx="10961400" cy="49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Char char="●"/>
            </a:pPr>
            <a:r>
              <a:rPr b="1" i="0" lang="pt-PT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2) Registar-se num Evento</a:t>
            </a:r>
            <a:endParaRPr b="1" i="0" sz="20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Trebuchet MS"/>
              <a:buChar char="○"/>
            </a:pPr>
            <a:r>
              <a:rPr b="1" i="0" lang="pt-PT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Assunções:</a:t>
            </a:r>
            <a:r>
              <a:rPr b="1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Um utilizador consultou o catálogo de eventos e selecionou o evento no qual se quer inscrever.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Trebuchet MS"/>
              <a:buChar char="○"/>
            </a:pPr>
            <a:r>
              <a:rPr b="1" i="0" lang="pt-PT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Descrição: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 Após o utilizador selecionar o evento em que pretende participar, faz um pedido de participação no evento, no qual tem que responder a um questionário para concluir a sua aplicação no mesmo. O questionário é composto por campos de preenchimento obrigatório e não obrigatório. Os dados preenchidos pelo utilizador são guardados e validados pelo nosso sistema. De seguida é enviado um pedido para o gestor de eventos responsável para validar o registo do mesmo. Por fim são atribuídos ao utilizador 10 pontos por este se ter registado no evento e 5</a:t>
            </a:r>
            <a:r>
              <a:rPr b="1" i="0" lang="pt-PT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pontos por cada campo não obrigatório preenchido no formulário. Cada ponto equivale a 1 cêntimo.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b="1" i="0" lang="pt-PT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-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	Caso seja aceite, o utilizador interessado será notificado com uma mensagem que pode ou não conter informação adicional, se necessário.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-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	Caso não seja aceite, o utilizador interessado será notificado.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8ee56cba2_0_531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16" name="Google Shape;316;gf8ee56cba2_0_531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Processos de Negócio</a:t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7" name="Google Shape;317;gf8ee56cba2_0_531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 de Negócio Nº2 - Diagrama de Colaboração </a:t>
            </a:r>
            <a:endParaRPr b="1" i="0" sz="20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8" name="Google Shape;318;gf8ee56cba2_0_5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907" y="1133800"/>
            <a:ext cx="11987092" cy="549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gf9e30fd256_0_12"/>
          <p:cNvCxnSpPr/>
          <p:nvPr/>
        </p:nvCxnSpPr>
        <p:spPr>
          <a:xfrm flipH="1" rot="10800000">
            <a:off x="9605200" y="4665500"/>
            <a:ext cx="137010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gf9e30fd256_0_12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26" name="Google Shape;326;gf9e30fd256_0_12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27" name="Google Shape;327;gf9e30fd256_0_12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Processos de Negócio</a:t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gf9e30fd256_0_12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 de Negócio Nº2 - Diagrama de Colaboração (Sub-Processo)</a:t>
            </a:r>
            <a:endParaRPr b="1" i="0" sz="20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9" name="Google Shape;329;gf9e30fd256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850" y="1194200"/>
            <a:ext cx="11926149" cy="546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f9e30fd256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2152" y="4060979"/>
            <a:ext cx="558800" cy="53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f9e30fd256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1612" y="3952436"/>
            <a:ext cx="1413424" cy="89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gf9e30fd256_0_12"/>
          <p:cNvCxnSpPr/>
          <p:nvPr/>
        </p:nvCxnSpPr>
        <p:spPr>
          <a:xfrm>
            <a:off x="9560150" y="1401100"/>
            <a:ext cx="1702500" cy="27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3" name="Google Shape;333;gf9e30fd256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475" y="1367738"/>
            <a:ext cx="9365076" cy="344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ee56cba2_0_538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39" name="Google Shape;339;gf8ee56cba2_0_538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Processos de Negócio</a:t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gf8ee56cba2_0_538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 de Negócio Nº3 - Execução do evento </a:t>
            </a:r>
            <a:endParaRPr b="1" i="0" sz="20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1" name="Google Shape;341;gf8ee56cba2_0_538"/>
          <p:cNvSpPr txBox="1"/>
          <p:nvPr/>
        </p:nvSpPr>
        <p:spPr>
          <a:xfrm>
            <a:off x="707030" y="1448925"/>
            <a:ext cx="10961400" cy="45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Char char="●"/>
            </a:pPr>
            <a:r>
              <a:rPr b="1" i="0" lang="pt-PT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3) Execução do evento</a:t>
            </a:r>
            <a:endParaRPr b="1" i="0" sz="20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Trebuchet MS"/>
              <a:buChar char="○"/>
            </a:pPr>
            <a:r>
              <a:rPr b="1" i="0" lang="pt-PT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Assunções: 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O Gestor de Eventos só gere os evento que submeteu a sua criação e que foram aprovados pelo sistema. O gestor de eventos está sempre presente na realização total do determinado evento.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Font typeface="Trebuchet MS"/>
              <a:buChar char="○"/>
            </a:pPr>
            <a:r>
              <a:rPr b="1" i="0" lang="pt-PT" sz="20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Descrição: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 O Gestor do Evento é responsável pelo início, o decorrer e finalização do evento criado. Faz listagem dos participantes para assegurar as presenças para o determinado evento, este pode dar o evento como terminado se não comparecer ninguém dos inscritos.</a:t>
            </a:r>
            <a:b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Na finalização do evento são enviados os resultados para aplicação para ser feita uma análise e serem distribuídos os pontos aos participantes. A cada participante serão atribuídos 50 pontos.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A10E2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9fe478d4a_0_0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47" name="Google Shape;347;gf9fe478d4a_0_0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Processos de Negócio</a:t>
            </a:r>
            <a:endParaRPr b="1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gf9fe478d4a_0_0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 de Negócio Nº3 - Diagrama de Colaboração </a:t>
            </a:r>
            <a:endParaRPr b="1" i="0" sz="20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9" name="Google Shape;349;gf9fe478d4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75" y="1133800"/>
            <a:ext cx="10143850" cy="54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f6590f80ea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75" y="1133800"/>
            <a:ext cx="10143850" cy="54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f6590f80ea_3_8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56" name="Google Shape;356;gf6590f80ea_3_8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Processos de Negócio</a:t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7" name="Google Shape;357;gf6590f80ea_3_8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Processo de Negócio Nº3 - Diagrama de Colaboração (Sub-Processo)</a:t>
            </a:r>
            <a:endParaRPr b="1" i="0" sz="20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8" name="Google Shape;358;gf6590f80ea_3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0677" y="4410979"/>
            <a:ext cx="558800" cy="53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f6590f80ea_3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93100" y="4229824"/>
            <a:ext cx="1413424" cy="89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gf6590f80ea_3_8"/>
          <p:cNvCxnSpPr/>
          <p:nvPr/>
        </p:nvCxnSpPr>
        <p:spPr>
          <a:xfrm>
            <a:off x="9322400" y="1593150"/>
            <a:ext cx="696900" cy="27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gf6590f80ea_3_8"/>
          <p:cNvCxnSpPr/>
          <p:nvPr/>
        </p:nvCxnSpPr>
        <p:spPr>
          <a:xfrm>
            <a:off x="286275" y="4343825"/>
            <a:ext cx="9244800" cy="43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2" name="Google Shape;362;gf6590f80ea_3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150" y="1523082"/>
            <a:ext cx="9179400" cy="288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6590f80ea_1_0"/>
          <p:cNvSpPr txBox="1"/>
          <p:nvPr>
            <p:ph type="ctrTitle"/>
          </p:nvPr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Diagrama de Casos de Utilização</a:t>
            </a:r>
            <a:endParaRPr/>
          </a:p>
        </p:txBody>
      </p:sp>
      <p:sp>
        <p:nvSpPr>
          <p:cNvPr id="369" name="Google Shape;369;gf6590f80ea_1_0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70" name="Google Shape;370;gf6590f80e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924" y="641824"/>
            <a:ext cx="8860151" cy="58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8ee56cba2_0_0"/>
          <p:cNvSpPr txBox="1"/>
          <p:nvPr>
            <p:ph type="ctrTitle"/>
          </p:nvPr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Trebuchet MS"/>
              <a:buNone/>
            </a:pPr>
            <a:r>
              <a:rPr lang="pt-PT"/>
              <a:t>Equipa de projecto</a:t>
            </a:r>
            <a:endParaRPr/>
          </a:p>
        </p:txBody>
      </p:sp>
      <p:sp>
        <p:nvSpPr>
          <p:cNvPr id="180" name="Google Shape;180;gf8ee56cba2_0_0"/>
          <p:cNvSpPr txBox="1"/>
          <p:nvPr>
            <p:ph idx="1" type="subTitle"/>
          </p:nvPr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</a:pPr>
            <a:r>
              <a:rPr lang="pt-PT"/>
              <a:t>Apresentação das competências dos elementos do Projeto</a:t>
            </a:r>
            <a:endParaRPr/>
          </a:p>
        </p:txBody>
      </p:sp>
      <p:pic>
        <p:nvPicPr>
          <p:cNvPr id="181" name="Google Shape;181;gf8ee56cba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250" y="1356546"/>
            <a:ext cx="148590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f8ee56cba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5800" y="1356550"/>
            <a:ext cx="161290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f8ee56cba2_0_0"/>
          <p:cNvSpPr txBox="1"/>
          <p:nvPr/>
        </p:nvSpPr>
        <p:spPr>
          <a:xfrm>
            <a:off x="187075" y="1662375"/>
            <a:ext cx="3529500" cy="6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Tomás Gama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tomasbourdain@gmail.com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Completou as UC relevantes para o Projeto: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Trebuchet MS"/>
              <a:buChar char="○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ASI: 16 Valores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Trebuchet MS"/>
              <a:buChar char="○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BD: 16 Valores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Trebuchet MS"/>
              <a:buChar char="○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ABD: 15 Valores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highlight>
                <a:srgbClr val="FF0000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f8ee56cba2_0_0"/>
          <p:cNvSpPr txBox="1"/>
          <p:nvPr/>
        </p:nvSpPr>
        <p:spPr>
          <a:xfrm>
            <a:off x="4220650" y="1662375"/>
            <a:ext cx="35295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João Belo</a:t>
            </a:r>
            <a:endParaRPr b="0" i="0" sz="1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jrmhbelo@gmail.com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Completou as UC relevantes para o Projeto: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Trebuchet MS"/>
              <a:buChar char="○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ASI: 16 Valores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Trebuchet MS"/>
              <a:buChar char="○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BD: 15 Valores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Trebuchet MS"/>
              <a:buChar char="○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ABD: 13 Valores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f8ee56cba2_0_0"/>
          <p:cNvSpPr/>
          <p:nvPr/>
        </p:nvSpPr>
        <p:spPr>
          <a:xfrm>
            <a:off x="8784825" y="1356550"/>
            <a:ext cx="1612905" cy="2028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f8ee56cba2_0_0"/>
          <p:cNvSpPr txBox="1"/>
          <p:nvPr/>
        </p:nvSpPr>
        <p:spPr>
          <a:xfrm>
            <a:off x="7974800" y="1662375"/>
            <a:ext cx="35295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João Águas</a:t>
            </a:r>
            <a:endParaRPr b="0" i="0" sz="1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jota-afonsoh2o@hotmail.com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Completou as UC relevantes para o Projeto: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Trebuchet MS"/>
              <a:buChar char="○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BD: 14 Valores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Trebuchet MS"/>
              <a:buChar char="○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ABD: 14 Valores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f8ee56cba2_0_0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lang="pt-PT"/>
              <a:t>‹#›</a:t>
            </a:fld>
            <a:endParaRPr b="1"/>
          </a:p>
        </p:txBody>
      </p:sp>
      <p:pic>
        <p:nvPicPr>
          <p:cNvPr id="188" name="Google Shape;188;gf8ee56cba2_0_0"/>
          <p:cNvPicPr preferRelativeResize="0"/>
          <p:nvPr/>
        </p:nvPicPr>
        <p:blipFill rotWithShape="1">
          <a:blip r:embed="rId5">
            <a:alphaModFix/>
          </a:blip>
          <a:srcRect b="0" l="9461" r="9461" t="3409"/>
          <a:stretch/>
        </p:blipFill>
        <p:spPr>
          <a:xfrm>
            <a:off x="8784825" y="1425675"/>
            <a:ext cx="1612901" cy="19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f8ee56cba2_0_0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/>
              <a:t>Recurso Evento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4f6e4d616_0_0"/>
          <p:cNvSpPr txBox="1"/>
          <p:nvPr>
            <p:ph type="ctrTitle"/>
          </p:nvPr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Trebuchet MS"/>
              <a:buNone/>
            </a:pPr>
            <a:r>
              <a:rPr lang="pt-PT"/>
              <a:t>UC02 – Registar em Evento</a:t>
            </a:r>
            <a:br>
              <a:rPr lang="pt-PT"/>
            </a:br>
            <a:endParaRPr/>
          </a:p>
        </p:txBody>
      </p:sp>
      <p:sp>
        <p:nvSpPr>
          <p:cNvPr id="376" name="Google Shape;376;g104f6e4d616_0_0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aphicFrame>
        <p:nvGraphicFramePr>
          <p:cNvPr id="377" name="Google Shape;377;g104f6e4d616_0_0"/>
          <p:cNvGraphicFramePr/>
          <p:nvPr/>
        </p:nvGraphicFramePr>
        <p:xfrm>
          <a:off x="802467" y="111798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{606222AC-2B97-4C96-AE7C-4C134CA9E6DB}</a:tableStyleId>
              </a:tblPr>
              <a:tblGrid>
                <a:gridCol w="1110150"/>
                <a:gridCol w="9735100"/>
              </a:tblGrid>
              <a:tr h="592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100" u="none" cap="none" strike="noStrike"/>
                        <a:t>Descrição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R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 Utilizador acede ao catálogo de eventos, onde escolhe o evento em que se pretende inscrever. Após selecionar o evento, são-lhe mostradas as informações específicas do evento, como as datas, a organização beneficiária, entre outras. Ao clicar no botão “registar-se”, aparece ao utilizador o formulário, o qual este deve preencher com os seus dados e enviar clicando no botão “concluído”. 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100" u="none" cap="none" strike="noStrike"/>
                        <a:t>Pré-condições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 Utilizador autêntica-se no sistema.</a:t>
                      </a:r>
                      <a:endParaRPr sz="11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T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8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100" u="none" cap="none" strike="noStrike"/>
                        <a:t>Cenário Principal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O Utilizador autêntica-se no sistema.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Escolhe o Evento em que se pretende registar.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Clica no botão “Registar-se”.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 Preenche o formulário que lhe é apresentado.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 Finaliza o seu registo no evento clicando no botão “Concluído”.</a:t>
                      </a:r>
                      <a:endParaRPr sz="11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0" marB="0" marR="68575" marL="68575" anchor="ctr"/>
                </a:tc>
              </a:tr>
              <a:tr h="96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100" u="none" cap="none" strike="noStrike"/>
                        <a:t>Cenário Alternativo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 O Utilizador seleciona uma categoria (Interior ou Exterior).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2.2. Escolhe o Evento em que se pretende registar.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2.3. Clica no botão “Registar-se”.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2.4. Preenche o formulário que lhe é apresentado.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2.5. Finaliza o seu registo no evento clicando no botão “Concluído”.</a:t>
                      </a:r>
                      <a:endParaRPr sz="11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0" marB="0" marR="68575" marL="68575" anchor="ctr">
                    <a:lnB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100" u="none" cap="none" strike="noStrike"/>
                        <a:t>Pós-Condições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R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18181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 O registo no evento é processado e o ator Gestor de Eventos é notificado.</a:t>
                      </a:r>
                      <a:endParaRPr sz="1000" u="none" cap="none" strike="noStrike">
                        <a:solidFill>
                          <a:srgbClr val="18181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1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100" u="none" cap="none" strike="noStrike"/>
                        <a:t>Cenário de Exceção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 Escolhe o Evento em que se pretende registar.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2.1.1. O Utilizador consulta as especificações do evento.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2.1.2. Não se pretende inscrever no evento.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2.1.3. Clica no botão “Anterior”.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3.1.Clica no botão “Registar-se”.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3.1.1. O Utilizador consulta as questões presentes no formulário a preencher.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3.1.2. Não pretende preencher o formulário.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3.1.3. Clica no botão “Cancelar”.</a:t>
                      </a:r>
                      <a:endParaRPr sz="11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0" marB="0" marR="68575" marL="68575" anchor="ctr">
                    <a:lnT cap="flat" cmpd="sng" w="9525">
                      <a:solidFill>
                        <a:srgbClr val="8EAA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100" u="none" cap="none" strike="noStrike"/>
                        <a:t>Pós-Condições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2.1. O Utilizador volta ao Catálogo de Eventos.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pt-PT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3.1. O Utilizador volta ao Catálogo de Eventos.</a:t>
                      </a:r>
                      <a:endParaRPr sz="11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  <p:sp>
        <p:nvSpPr>
          <p:cNvPr id="378" name="Google Shape;378;g104f6e4d616_0_0"/>
          <p:cNvSpPr txBox="1"/>
          <p:nvPr>
            <p:ph idx="1" type="subTitle"/>
          </p:nvPr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pt-PT"/>
              <a:t>Descrição Detalhada dos Casos de Uso Complexos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6590f80ea_2_0"/>
          <p:cNvSpPr txBox="1"/>
          <p:nvPr>
            <p:ph type="ctrTitle"/>
          </p:nvPr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Modelo de Domínio (Class Diagram)</a:t>
            </a:r>
            <a:endParaRPr/>
          </a:p>
        </p:txBody>
      </p:sp>
      <p:sp>
        <p:nvSpPr>
          <p:cNvPr id="385" name="Google Shape;385;gf6590f80ea_2_0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86" name="Google Shape;386;gf6590f80ea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7193" y="769139"/>
            <a:ext cx="8277622" cy="591138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4f6e4d616_0_164"/>
          <p:cNvSpPr txBox="1"/>
          <p:nvPr>
            <p:ph type="ctrTitle"/>
          </p:nvPr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Trebuchet MS"/>
              <a:buNone/>
            </a:pPr>
            <a:r>
              <a:rPr lang="pt-PT"/>
              <a:t>Diagrama Máquina de Estados </a:t>
            </a:r>
            <a:endParaRPr/>
          </a:p>
        </p:txBody>
      </p:sp>
      <p:sp>
        <p:nvSpPr>
          <p:cNvPr id="392" name="Google Shape;392;g104f6e4d616_0_164"/>
          <p:cNvSpPr txBox="1"/>
          <p:nvPr>
            <p:ph idx="1" type="subTitle"/>
          </p:nvPr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</a:pPr>
            <a:r>
              <a:rPr lang="pt-PT"/>
              <a:t>Sistema de Estado de um Evento da Together Now</a:t>
            </a:r>
            <a:endParaRPr/>
          </a:p>
        </p:txBody>
      </p:sp>
      <p:sp>
        <p:nvSpPr>
          <p:cNvPr id="393" name="Google Shape;393;g104f6e4d616_0_164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94" name="Google Shape;394;g104f6e4d616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950" y="1239675"/>
            <a:ext cx="11622824" cy="52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6ff066365_1_1"/>
          <p:cNvSpPr txBox="1"/>
          <p:nvPr>
            <p:ph type="ctrTitle"/>
          </p:nvPr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Arquitetura da Solução</a:t>
            </a:r>
            <a:endParaRPr/>
          </a:p>
        </p:txBody>
      </p:sp>
      <p:sp>
        <p:nvSpPr>
          <p:cNvPr id="401" name="Google Shape;401;g106ff066365_1_1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402" name="Google Shape;402;g106ff066365_1_1"/>
          <p:cNvSpPr txBox="1"/>
          <p:nvPr>
            <p:ph idx="1" type="subTitle"/>
          </p:nvPr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</a:pPr>
            <a:r>
              <a:rPr lang="pt-PT"/>
              <a:t>Diagrama de Blocos</a:t>
            </a:r>
            <a:r>
              <a:rPr lang="pt-PT"/>
              <a:t> da Together Now</a:t>
            </a:r>
            <a:endParaRPr/>
          </a:p>
        </p:txBody>
      </p:sp>
      <p:pic>
        <p:nvPicPr>
          <p:cNvPr id="403" name="Google Shape;403;g106ff066365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400" y="1133800"/>
            <a:ext cx="9109209" cy="560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8ee56cba2_0_877"/>
          <p:cNvSpPr txBox="1"/>
          <p:nvPr>
            <p:ph type="ctrTitle"/>
          </p:nvPr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Demonstração</a:t>
            </a:r>
            <a:endParaRPr/>
          </a:p>
        </p:txBody>
      </p:sp>
      <p:sp>
        <p:nvSpPr>
          <p:cNvPr id="410" name="Google Shape;410;gf8ee56cba2_0_877"/>
          <p:cNvSpPr txBox="1"/>
          <p:nvPr>
            <p:ph idx="1" type="subTitle"/>
          </p:nvPr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pt-PT"/>
              <a:t>Together Now</a:t>
            </a:r>
            <a:endParaRPr/>
          </a:p>
        </p:txBody>
      </p:sp>
      <p:sp>
        <p:nvSpPr>
          <p:cNvPr id="411" name="Google Shape;411;gf8ee56cba2_0_877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412" name="Google Shape;412;gf8ee56cba2_0_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428" y="6032250"/>
            <a:ext cx="1363575" cy="8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f8ee56cba2_0_877" title="Dem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6652" y="1239675"/>
            <a:ext cx="7301968" cy="51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 txBox="1"/>
          <p:nvPr>
            <p:ph type="ctrTitle"/>
          </p:nvPr>
        </p:nvSpPr>
        <p:spPr>
          <a:xfrm>
            <a:off x="0" y="739776"/>
            <a:ext cx="5332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</a:pPr>
            <a:r>
              <a:rPr lang="pt-PT" sz="6000"/>
              <a:t>Q&amp;A</a:t>
            </a:r>
            <a:endParaRPr sz="6000"/>
          </a:p>
        </p:txBody>
      </p:sp>
      <p:pic>
        <p:nvPicPr>
          <p:cNvPr descr="separador ppt.jpg" id="419" name="Google Shape;4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326" y="1439850"/>
            <a:ext cx="5178487" cy="388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cb0e059c0_0_19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lang="pt-PT"/>
              <a:t>‹#›</a:t>
            </a:fld>
            <a:endParaRPr b="1"/>
          </a:p>
        </p:txBody>
      </p:sp>
      <p:sp>
        <p:nvSpPr>
          <p:cNvPr id="195" name="Google Shape;195;gfcb0e059c0_0_19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Os Números do </a:t>
            </a:r>
            <a:r>
              <a:rPr b="1" i="0" lang="pt-PT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Voluntariado Português</a:t>
            </a:r>
            <a:endParaRPr b="1" i="0" sz="2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gfcb0e059c0_0_19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Comparação com a União Europeia</a:t>
            </a:r>
            <a:endParaRPr b="1" i="0" sz="2000" u="none" cap="none" strike="noStrike">
              <a:solidFill>
                <a:srgbClr val="FFFFFF"/>
              </a:solidFill>
              <a:highlight>
                <a:srgbClr val="FF000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7" name="Google Shape;197;gfcb0e059c0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2750" y="1516988"/>
            <a:ext cx="5335300" cy="233843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fcb0e059c0_0_19"/>
          <p:cNvSpPr txBox="1"/>
          <p:nvPr>
            <p:ph idx="2" type="body"/>
          </p:nvPr>
        </p:nvSpPr>
        <p:spPr>
          <a:xfrm>
            <a:off x="6732750" y="4238625"/>
            <a:ext cx="53352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pt-PT"/>
              <a:t>Taxa de Voluntariado:</a:t>
            </a:r>
            <a:endParaRPr b="1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i="1" lang="pt-PT"/>
              <a:t>Média Europeia: </a:t>
            </a:r>
            <a:r>
              <a:rPr lang="pt-PT"/>
              <a:t>19,30%</a:t>
            </a:r>
            <a:endParaRPr b="1"/>
          </a:p>
          <a:p>
            <a:pPr indent="-3556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pt-PT"/>
              <a:t>Portugal:</a:t>
            </a:r>
            <a:r>
              <a:rPr lang="pt-PT"/>
              <a:t> 6,40%</a:t>
            </a:r>
            <a:endParaRPr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99" name="Google Shape;199;gfcb0e059c0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499" y="2852313"/>
            <a:ext cx="6290425" cy="26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fcb0e059c0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500" y="1538725"/>
            <a:ext cx="5597451" cy="130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fcb0e059c0_0_19"/>
          <p:cNvSpPr txBox="1"/>
          <p:nvPr/>
        </p:nvSpPr>
        <p:spPr>
          <a:xfrm>
            <a:off x="376500" y="5512300"/>
            <a:ext cx="82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PT" sz="14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Fonte:</a:t>
            </a: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PT" sz="1400" u="sng" cap="none" strike="noStrike">
                <a:solidFill>
                  <a:schemeClr val="accent6"/>
                </a:solidFill>
                <a:latin typeface="Trebuchet MS"/>
                <a:ea typeface="Trebuchet MS"/>
                <a:cs typeface="Trebuchet MS"/>
                <a:sym typeface="Trebuchet M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Jornal Económico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2" name="Google Shape;202;gfcb0e059c0_0_19"/>
          <p:cNvCxnSpPr/>
          <p:nvPr/>
        </p:nvCxnSpPr>
        <p:spPr>
          <a:xfrm>
            <a:off x="2160000" y="3600000"/>
            <a:ext cx="27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gfcb0e059c0_0_19"/>
          <p:cNvCxnSpPr/>
          <p:nvPr/>
        </p:nvCxnSpPr>
        <p:spPr>
          <a:xfrm>
            <a:off x="4726600" y="5121300"/>
            <a:ext cx="1875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gfcb0e059c0_0_19"/>
          <p:cNvCxnSpPr/>
          <p:nvPr/>
        </p:nvCxnSpPr>
        <p:spPr>
          <a:xfrm>
            <a:off x="463775" y="5298925"/>
            <a:ext cx="1944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gfcb0e059c0_0_19"/>
          <p:cNvCxnSpPr/>
          <p:nvPr/>
        </p:nvCxnSpPr>
        <p:spPr>
          <a:xfrm>
            <a:off x="4272675" y="3246450"/>
            <a:ext cx="1805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gfcb0e059c0_0_19"/>
          <p:cNvCxnSpPr/>
          <p:nvPr/>
        </p:nvCxnSpPr>
        <p:spPr>
          <a:xfrm>
            <a:off x="473650" y="3443800"/>
            <a:ext cx="44106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f8ee56cba2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3950" y="2775850"/>
            <a:ext cx="4187000" cy="27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f8ee56cba2_0_333"/>
          <p:cNvSpPr txBox="1"/>
          <p:nvPr/>
        </p:nvSpPr>
        <p:spPr>
          <a:xfrm>
            <a:off x="3834025" y="1069025"/>
            <a:ext cx="7957800" cy="29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1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Fortalecer os mecanismos de implementação e revitalizar a parceria global para o desenvolvimento sustentável. ODS 17</a:t>
            </a:r>
            <a:endParaRPr b="0" i="1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Promoção de ações voluntárias na comunidade, contribuindo para o desenvolvimento urbano e para o alcance dos Objetivos de Desenvolvimento Sustentável.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pt-PT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r>
              <a:rPr b="1" i="1" lang="pt-PT" sz="14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O voluntariado é uma fonte de força da comunidade , superação, solidariedade e coesão social. Que provoca mudança social positiva , fomentando o respeito à diversidade, a igualdade e a participação de todos. Ele está entre os ativos mais vitais da sociedade. </a:t>
            </a:r>
            <a:r>
              <a:rPr b="1" i="1" lang="pt-PT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 b="1" i="1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1148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</a:t>
            </a:r>
            <a:r>
              <a:rPr b="1" i="0" lang="pt-PT" sz="9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Ban Ki - Moon , Secretário Geral, Nações Unidas (de 2007 a 2016)</a:t>
            </a:r>
            <a:endParaRPr b="1" i="0" sz="100" u="none" cap="none" strike="noStrike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highlight>
                <a:srgbClr val="DE383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232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gf8ee56cba2_0_333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lang="pt-PT"/>
              <a:t>‹#›</a:t>
            </a:fld>
            <a:endParaRPr b="1"/>
          </a:p>
        </p:txBody>
      </p:sp>
      <p:sp>
        <p:nvSpPr>
          <p:cNvPr id="214" name="Google Shape;214;gf8ee56cba2_0_333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Parcerias para a Implementação dos ODS</a:t>
            </a:r>
            <a:endParaRPr b="1" i="0" sz="2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gf8ee56cba2_0_333"/>
          <p:cNvSpPr txBox="1"/>
          <p:nvPr/>
        </p:nvSpPr>
        <p:spPr>
          <a:xfrm>
            <a:off x="1014246" y="747700"/>
            <a:ext cx="49197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Enquadramento </a:t>
            </a:r>
            <a:endParaRPr b="1" i="0" sz="2000" u="none" cap="none" strike="noStrike">
              <a:solidFill>
                <a:srgbClr val="FFFFFF"/>
              </a:solidFill>
              <a:highlight>
                <a:srgbClr val="FF000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Google Shape;216;gf8ee56cba2_0_3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975" y="1357488"/>
            <a:ext cx="2459150" cy="247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f8ee56cba2_0_3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967" y="4054802"/>
            <a:ext cx="2459162" cy="244458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f8ee56cba2_0_333"/>
          <p:cNvSpPr txBox="1"/>
          <p:nvPr/>
        </p:nvSpPr>
        <p:spPr>
          <a:xfrm>
            <a:off x="6207188" y="5358850"/>
            <a:ext cx="3640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sng" cap="none" strike="noStrike">
                <a:solidFill>
                  <a:schemeClr val="accent6"/>
                </a:solidFill>
                <a:latin typeface="Trebuchet MS"/>
                <a:ea typeface="Trebuchet MS"/>
                <a:cs typeface="Trebuchet MS"/>
                <a:sym typeface="Trebuchet M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Objetivos de Desenvolvimento Sustentáve</a:t>
            </a:r>
            <a:r>
              <a:rPr b="0" i="0" lang="pt-PT" sz="1400" u="sng" cap="none" strike="noStrike">
                <a:solidFill>
                  <a:schemeClr val="accent6"/>
                </a:solidFill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endParaRPr b="0" i="0" sz="2300" u="none" cap="none" strike="noStrike">
              <a:solidFill>
                <a:srgbClr val="000000"/>
              </a:solidFill>
              <a:highlight>
                <a:srgbClr val="18181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f8ee56cba2_0_3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12099" y="5127125"/>
            <a:ext cx="719150" cy="5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f8ee56cba2_0_3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68774" y="5127125"/>
            <a:ext cx="719150" cy="5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8ee56cba2_0_167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27" name="Google Shape;227;gf8ee56cba2_0_167"/>
          <p:cNvSpPr txBox="1"/>
          <p:nvPr>
            <p:ph type="ctrTitle"/>
          </p:nvPr>
        </p:nvSpPr>
        <p:spPr>
          <a:xfrm>
            <a:off x="1014250" y="231725"/>
            <a:ext cx="100335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</a:pPr>
            <a:r>
              <a:rPr lang="pt-PT">
                <a:solidFill>
                  <a:srgbClr val="DE3831"/>
                </a:solidFill>
              </a:rPr>
              <a:t>Apresentação da Entidade Promotora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" name="Google Shape;228;gf8ee56cba2_0_167"/>
          <p:cNvSpPr txBox="1"/>
          <p:nvPr>
            <p:ph idx="1" type="subTitle"/>
          </p:nvPr>
        </p:nvSpPr>
        <p:spPr>
          <a:xfrm>
            <a:off x="1014251" y="747700"/>
            <a:ext cx="1059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PT"/>
              <a:t>Plataforma Portugal Voluntário</a:t>
            </a:r>
            <a:endParaRPr>
              <a:solidFill>
                <a:srgbClr val="DE3831"/>
              </a:solidFill>
            </a:endParaRPr>
          </a:p>
        </p:txBody>
      </p:sp>
      <p:sp>
        <p:nvSpPr>
          <p:cNvPr id="229" name="Google Shape;229;gf8ee56cba2_0_167"/>
          <p:cNvSpPr txBox="1"/>
          <p:nvPr>
            <p:ph idx="2" type="body"/>
          </p:nvPr>
        </p:nvSpPr>
        <p:spPr>
          <a:xfrm>
            <a:off x="3607025" y="1318000"/>
            <a:ext cx="8266500" cy="2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1" i="1" lang="pt-PT" sz="1800"/>
              <a:t>Link</a:t>
            </a:r>
            <a:r>
              <a:rPr b="1" lang="pt-PT" sz="1800"/>
              <a:t> para o site do Projeto:</a:t>
            </a:r>
            <a:r>
              <a:rPr lang="pt-PT" sz="1800"/>
              <a:t> </a:t>
            </a:r>
            <a:r>
              <a:rPr lang="pt-PT" sz="18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Together Now</a:t>
            </a:r>
            <a:endParaRPr sz="18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-3302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pt-PT" sz="1800"/>
              <a:t>A </a:t>
            </a:r>
            <a:r>
              <a:rPr lang="pt-PT" sz="18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Plataforma Portugal Volunt</a:t>
            </a:r>
            <a:r>
              <a:rPr lang="pt-PT" sz="1800" u="sng">
                <a:solidFill>
                  <a:schemeClr val="accent6"/>
                </a:solidFill>
              </a:rPr>
              <a:t>ário</a:t>
            </a:r>
            <a:r>
              <a:rPr lang="pt-PT" sz="1800"/>
              <a:t> visa sistematizar a informação relativa à oferta e à procura do voluntariado e agrega</a:t>
            </a:r>
            <a:r>
              <a:rPr lang="pt-PT" sz="18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 mais de 190 </a:t>
            </a:r>
            <a:r>
              <a:rPr lang="pt-PT" sz="1800"/>
              <a:t>programas de Voluntariado.</a:t>
            </a:r>
            <a:endParaRPr sz="18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-3302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pt-PT" sz="1800"/>
              <a:t>Destina-se a todas as pessoas individuais interessadas em voluntariar-se e às organizações promotoras de ações de voluntariado acreditadas.</a:t>
            </a:r>
            <a:endParaRPr sz="1800"/>
          </a:p>
        </p:txBody>
      </p:sp>
      <p:sp>
        <p:nvSpPr>
          <p:cNvPr id="230" name="Google Shape;230;gf8ee56cba2_0_167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31" name="Google Shape;231;gf8ee56cba2_0_167"/>
          <p:cNvSpPr txBox="1"/>
          <p:nvPr/>
        </p:nvSpPr>
        <p:spPr>
          <a:xfrm>
            <a:off x="454450" y="3835261"/>
            <a:ext cx="11717700" cy="25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Lista de Objetivos do Projeto: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–"/>
            </a:pPr>
            <a:r>
              <a:rPr b="0" i="0" lang="pt-PT" sz="14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Promover uma sociedade mais inclusiva, onde valores como a equidade e a solidariedade sejam realidades objetivas.</a:t>
            </a:r>
            <a:endParaRPr b="0" i="0" sz="14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–"/>
            </a:pPr>
            <a:r>
              <a:rPr b="0" i="0" lang="pt-PT" sz="14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Construir uma plataforma de cooperação, que permita desenvolver o papel solidário dos cidadãos na sociedade.</a:t>
            </a:r>
            <a:endParaRPr b="0" i="0" sz="14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–"/>
            </a:pPr>
            <a:r>
              <a:rPr b="0" i="0" lang="pt-PT" sz="14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Aumentar o número de pessoas que fazem voluntariado em Portugal.</a:t>
            </a:r>
            <a:endParaRPr b="0" i="0" sz="14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–"/>
            </a:pPr>
            <a:r>
              <a:rPr b="0" i="0" lang="pt-PT" sz="14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Criar uma cultura de voluntariado na sociedade portuguesa.</a:t>
            </a:r>
            <a:endParaRPr b="0" i="0" sz="14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Business Sector</a:t>
            </a:r>
            <a:r>
              <a:rPr b="1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 Setor de Serviços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Key Words</a:t>
            </a:r>
            <a:r>
              <a:rPr b="1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 Organização, Solidariedade, Isolamento, Comunidade, Gamificação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gf8ee56cba2_0_167"/>
          <p:cNvSpPr txBox="1"/>
          <p:nvPr/>
        </p:nvSpPr>
        <p:spPr>
          <a:xfrm>
            <a:off x="562375" y="2867850"/>
            <a:ext cx="291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Plataforma Portugal Voluntário</a:t>
            </a:r>
            <a:endParaRPr b="1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3" name="Google Shape;233;gf8ee56cba2_0_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3200" y="1133800"/>
            <a:ext cx="1262308" cy="69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oluntariado - CASES - Cooperativa António Sérgio para a Economia Social" id="234" name="Google Shape;234;gf8ee56cba2_0_1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675" y="1434250"/>
            <a:ext cx="3413350" cy="14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cb0e059c0_0_42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lang="pt-PT"/>
              <a:t>‹#›</a:t>
            </a:fld>
            <a:endParaRPr b="1"/>
          </a:p>
        </p:txBody>
      </p:sp>
      <p:sp>
        <p:nvSpPr>
          <p:cNvPr id="240" name="Google Shape;240;gfcb0e059c0_0_42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Âmbito &amp; Objetivos do Projecto</a:t>
            </a:r>
            <a:endParaRPr b="1" i="0" sz="2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gfcb0e059c0_0_42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Together Now </a:t>
            </a:r>
            <a:endParaRPr b="1" i="0" sz="2000" u="none" cap="none" strike="noStrike">
              <a:solidFill>
                <a:srgbClr val="FFFFFF"/>
              </a:solidFill>
              <a:highlight>
                <a:srgbClr val="FF0000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gfcb0e059c0_0_42"/>
          <p:cNvSpPr txBox="1"/>
          <p:nvPr/>
        </p:nvSpPr>
        <p:spPr>
          <a:xfrm>
            <a:off x="615300" y="1166225"/>
            <a:ext cx="10961400" cy="5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O nosso projeto pretende operacionalizar uma aplicação web onde as pessoas, que integram uma determinada comunidade, são incentivadas a participar em eventos solidários que, ao mesmo tempo, promovem a entreajuda e sinergia entre elas, com o objetivo de sensibilizar o cidadão para a necessidade de uma maior participação e coesão social. 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Para aumentar o compromisso, utilizamos o nosso sistema de pontos, em que o utilizador procura participar em eventos, de forma a ganhar pontos. O utilizador poderá ganhar pontos, da seguinte forma: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9144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Registando-se em Eventos (10 pontos). 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Respondendo a questões do Formulário (cada pergunta não obrigatória equivale a 5 pontos).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b="0" i="0" lang="pt-PT" sz="16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Concluindo um Evento, que resultará na atribuição de 50 pontos.</a:t>
            </a:r>
            <a:endParaRPr b="0" i="0" sz="16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Deste modo, conseguimos dar valor à Data Monetization, sendo que cada ponto vale 1 cêntimo. </a:t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Os fatores críticos para o sucesso da nossa aplicação serão:</a:t>
            </a:r>
            <a:r>
              <a:rPr b="0" i="0" lang="pt-PT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Fidelização de Voluntários, Parcerias, Marketing e Publicidade e </a:t>
            </a:r>
            <a:r>
              <a:rPr b="0" i="1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Feedback</a:t>
            </a:r>
            <a:r>
              <a:rPr b="0" i="0" lang="pt-PT" sz="1800" u="none" cap="none" strike="noStrike">
                <a:solidFill>
                  <a:srgbClr val="757070"/>
                </a:solidFill>
                <a:latin typeface="Trebuchet MS"/>
                <a:ea typeface="Trebuchet MS"/>
                <a:cs typeface="Trebuchet MS"/>
                <a:sym typeface="Trebuchet MS"/>
              </a:rPr>
              <a:t> dos Voluntários.</a:t>
            </a:r>
            <a:endParaRPr b="0" i="0" sz="1800" u="none" cap="none" strike="noStrike">
              <a:solidFill>
                <a:srgbClr val="757070"/>
              </a:solidFill>
              <a:highlight>
                <a:srgbClr val="DE383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232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75707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baaf250a_5_0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lang="pt-PT"/>
              <a:t>‹#›</a:t>
            </a:fld>
            <a:endParaRPr b="1"/>
          </a:p>
        </p:txBody>
      </p:sp>
      <p:sp>
        <p:nvSpPr>
          <p:cNvPr id="248" name="Google Shape;248;gf9baaf250a_5_0"/>
          <p:cNvSpPr txBox="1"/>
          <p:nvPr/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Contexto</a:t>
            </a:r>
            <a:endParaRPr b="1" i="0" sz="28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gf9baaf250a_5_0"/>
          <p:cNvSpPr txBox="1"/>
          <p:nvPr/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DE3831"/>
                </a:solidFill>
                <a:latin typeface="Trebuchet MS"/>
                <a:ea typeface="Trebuchet MS"/>
                <a:cs typeface="Trebuchet MS"/>
                <a:sym typeface="Trebuchet MS"/>
              </a:rPr>
              <a:t>Together Now</a:t>
            </a:r>
            <a:endParaRPr b="1" i="0" sz="2000" u="none" cap="none" strike="noStrike">
              <a:solidFill>
                <a:srgbClr val="DE383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0" name="Google Shape;250;gf9baaf250a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593" y="1029621"/>
            <a:ext cx="9652821" cy="541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f9baaf250a_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07524" y="4674700"/>
            <a:ext cx="719150" cy="5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f9baaf250a_5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7050" y="5084625"/>
            <a:ext cx="719150" cy="7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/>
          <p:nvPr>
            <p:ph type="ctrTitle"/>
          </p:nvPr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800"/>
              <a:buFont typeface="Trebuchet MS"/>
              <a:buNone/>
            </a:pPr>
            <a:r>
              <a:rPr lang="pt-PT"/>
              <a:t>Diagrama de Contexto</a:t>
            </a:r>
            <a:endParaRPr/>
          </a:p>
        </p:txBody>
      </p:sp>
      <p:sp>
        <p:nvSpPr>
          <p:cNvPr id="258" name="Google Shape;258;p10"/>
          <p:cNvSpPr txBox="1"/>
          <p:nvPr>
            <p:ph idx="1" type="subTitle"/>
          </p:nvPr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3831"/>
              </a:buClr>
              <a:buSzPts val="2000"/>
              <a:buFont typeface="Arial"/>
              <a:buNone/>
            </a:pPr>
            <a:r>
              <a:rPr lang="pt-PT"/>
              <a:t>Descrição do Role dos ators</a:t>
            </a:r>
            <a:br>
              <a:rPr lang="pt-PT"/>
            </a:br>
            <a:endParaRPr/>
          </a:p>
        </p:txBody>
      </p:sp>
      <p:sp>
        <p:nvSpPr>
          <p:cNvPr id="259" name="Google Shape;259;p10"/>
          <p:cNvSpPr txBox="1"/>
          <p:nvPr>
            <p:ph idx="12" type="sldNum"/>
          </p:nvPr>
        </p:nvSpPr>
        <p:spPr>
          <a:xfrm>
            <a:off x="12356" y="6370253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b="1" lang="pt-PT"/>
              <a:t>‹#›</a:t>
            </a:fld>
            <a:endParaRPr b="1"/>
          </a:p>
        </p:txBody>
      </p:sp>
      <p:graphicFrame>
        <p:nvGraphicFramePr>
          <p:cNvPr id="260" name="Google Shape;260;p10"/>
          <p:cNvGraphicFramePr/>
          <p:nvPr/>
        </p:nvGraphicFramePr>
        <p:xfrm>
          <a:off x="385975" y="113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{8D7F1E4E-AC69-4DCB-BA53-E3DBAB3A51E0}</a:tableStyleId>
              </a:tblPr>
              <a:tblGrid>
                <a:gridCol w="2032800"/>
                <a:gridCol w="9387250"/>
              </a:tblGrid>
              <a:tr h="39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PT" sz="14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Role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PT" sz="1400" u="none" cap="none" strike="noStrike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Role Description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116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PT" sz="1400" u="sng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Utilizador</a:t>
                      </a:r>
                      <a:endParaRPr b="1" sz="1400" u="sng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do Catálogo de Eventos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de Gestão de Eventos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de Avaliação do Evento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de Inscrição em Evento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de Conversão de Pontos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4A86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6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PT" sz="1400" u="sng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Gestor de</a:t>
                      </a:r>
                      <a:endParaRPr b="1" sz="1400" u="sng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PT" sz="1400" u="sng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Eventos</a:t>
                      </a:r>
                      <a:endParaRPr b="1" sz="1400" u="sng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de Criação de Eventos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de Gestão de Eventos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de Registo de Presenças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de Avaliação de Eventos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  <a:tr h="82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PT" sz="1400" u="sng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Administrador</a:t>
                      </a:r>
                      <a:br>
                        <a:rPr b="1" lang="pt-PT" sz="1400" u="sng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</a:br>
                      <a:r>
                        <a:rPr b="1" lang="pt-PT" sz="1400" u="sng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 Sistema</a:t>
                      </a:r>
                      <a:endParaRPr b="1" sz="1400" u="sng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de Configuração do Sistema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-3111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Consulta de Logs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-3111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Módulo de Gestão de Users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  <a:tr h="60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PT" sz="1400" u="sng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Entidade de</a:t>
                      </a:r>
                      <a:endParaRPr b="1" sz="1400" u="sng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PT" sz="1400" u="sng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Pagamento</a:t>
                      </a:r>
                      <a:endParaRPr b="1" sz="1400" u="sng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Confirmação do Pagamento Efetuado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  <a:tr h="471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PT" sz="1400" u="sng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Instituição</a:t>
                      </a:r>
                      <a:endParaRPr b="1" sz="1400" u="sng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Confirmação da Doação Efetuada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  <a:tr h="603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PT" sz="1400" u="sng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Comunicação Wireless e Internet</a:t>
                      </a:r>
                      <a:endParaRPr b="1" sz="1400" u="sng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Permite a Comunicação entre o nosso Sistema e os diversos Ators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  <a:tr h="498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PT" sz="1400" u="sng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GPS</a:t>
                      </a:r>
                      <a:endParaRPr b="1" sz="1400" u="sng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Trebuchet MS"/>
                        <a:buChar char="●"/>
                      </a:pPr>
                      <a:r>
                        <a:rPr lang="pt-PT" sz="13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Permite obter a Geolocalização do Utilizador</a:t>
                      </a:r>
                      <a:endParaRPr sz="13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Google Shape;266;gf8ee56cba2_0_341"/>
          <p:cNvGraphicFramePr/>
          <p:nvPr/>
        </p:nvGraphicFramePr>
        <p:xfrm>
          <a:off x="239588" y="123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{8D7F1E4E-AC69-4DCB-BA53-E3DBAB3A51E0}</a:tableStyleId>
              </a:tblPr>
              <a:tblGrid>
                <a:gridCol w="920875"/>
                <a:gridCol w="622350"/>
                <a:gridCol w="642150"/>
                <a:gridCol w="918300"/>
                <a:gridCol w="1035225"/>
                <a:gridCol w="1017800"/>
                <a:gridCol w="1017800"/>
                <a:gridCol w="1017800"/>
                <a:gridCol w="1017800"/>
                <a:gridCol w="1017800"/>
                <a:gridCol w="1017800"/>
                <a:gridCol w="1017800"/>
              </a:tblGrid>
              <a:tr h="72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Nome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App Store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Play Store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Cobertura geográfica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Preçário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Criação de Eventos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Eventos Online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Criação de Grupos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Inscrição de convidados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Pagamento de Comissões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Eventos com restrição de Idade 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PT" sz="11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Eventos Solidários</a:t>
                      </a:r>
                      <a:endParaRPr b="1" sz="11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1158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sng" cap="none" strike="noStrike">
                          <a:solidFill>
                            <a:schemeClr val="hlink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  <a:hlinkClick r:id="rId3"/>
                        </a:rPr>
                        <a:t>Feverup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4,8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4,6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Mundial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Pago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4572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sng" cap="none" strike="noStrike">
                          <a:solidFill>
                            <a:schemeClr val="hlink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  <a:hlinkClick r:id="rId4"/>
                        </a:rPr>
                        <a:t>Eventbrite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4,7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4,5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Mundial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Grátis/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Pago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sng" cap="none" strike="noStrike">
                          <a:solidFill>
                            <a:schemeClr val="hlink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  <a:hlinkClick r:id="rId5"/>
                        </a:rPr>
                        <a:t>MEO Blueticket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3,0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3,5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Portugal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Pago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sng" cap="none" strike="noStrike">
                          <a:solidFill>
                            <a:schemeClr val="hlink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  <a:hlinkClick r:id="rId6"/>
                        </a:rPr>
                        <a:t>Meetup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4,7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4,6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Mundial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Grátis/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PT" sz="12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Pago</a:t>
                      </a:r>
                      <a:endParaRPr sz="1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PT" sz="2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endParaRPr sz="2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gf8ee56cba2_0_341"/>
          <p:cNvSpPr txBox="1"/>
          <p:nvPr>
            <p:ph type="ctrTitle"/>
          </p:nvPr>
        </p:nvSpPr>
        <p:spPr>
          <a:xfrm>
            <a:off x="1014241" y="231714"/>
            <a:ext cx="9516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>
                <a:solidFill>
                  <a:schemeClr val="dk1"/>
                </a:solidFill>
              </a:rPr>
              <a:t>Estudo de Mercado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8" name="Google Shape;268;gf8ee56cba2_0_341"/>
          <p:cNvSpPr txBox="1"/>
          <p:nvPr>
            <p:ph idx="1" type="subTitle"/>
          </p:nvPr>
        </p:nvSpPr>
        <p:spPr>
          <a:xfrm>
            <a:off x="1014241" y="747696"/>
            <a:ext cx="95160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PT">
                <a:solidFill>
                  <a:srgbClr val="DE3831"/>
                </a:solidFill>
              </a:rPr>
              <a:t>Together Now</a:t>
            </a:r>
            <a:endParaRPr>
              <a:solidFill>
                <a:srgbClr val="DE3831"/>
              </a:solidFill>
            </a:endParaRPr>
          </a:p>
        </p:txBody>
      </p:sp>
      <p:sp>
        <p:nvSpPr>
          <p:cNvPr id="269" name="Google Shape;269;gf8ee56cba2_0_341"/>
          <p:cNvSpPr txBox="1"/>
          <p:nvPr>
            <p:ph idx="12" type="sldNum"/>
          </p:nvPr>
        </p:nvSpPr>
        <p:spPr>
          <a:xfrm>
            <a:off x="10800" y="6372000"/>
            <a:ext cx="43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lang="pt-PT"/>
              <a:t>‹#›</a:t>
            </a:fld>
            <a:endParaRPr b="1"/>
          </a:p>
        </p:txBody>
      </p:sp>
      <p:pic>
        <p:nvPicPr>
          <p:cNvPr id="270" name="Google Shape;270;gf8ee56cba2_0_3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3500" y="21382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f8ee56cba2_0_3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500" y="3306941"/>
            <a:ext cx="486000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f8ee56cba2_0_3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3400" y="5267800"/>
            <a:ext cx="486200" cy="4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f8ee56cba2_0_3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3500" y="4208462"/>
            <a:ext cx="486000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aureate">
      <a:dk1>
        <a:srgbClr val="DE3831"/>
      </a:dk1>
      <a:lt1>
        <a:srgbClr val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2017-01-02T11:35:00Z</dcterms:created>
  <dc:creator>Yaiza Díaz</dc:creator>
</cp:coreProperties>
</file>